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56" r:id="rId4"/>
    <p:sldId id="257" r:id="rId5"/>
    <p:sldId id="259" r:id="rId6"/>
    <p:sldId id="260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9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9FEBA63-5140-4F2F-B050-63E01776D08C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8CC6A85-231C-4778-B9C3-95512D79C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BA63-5140-4F2F-B050-63E01776D08C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6A85-231C-4778-B9C3-95512D79C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BA63-5140-4F2F-B050-63E01776D08C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6A85-231C-4778-B9C3-95512D79C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FEBA63-5140-4F2F-B050-63E01776D08C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CC6A85-231C-4778-B9C3-95512D79C8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9FEBA63-5140-4F2F-B050-63E01776D08C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8CC6A85-231C-4778-B9C3-95512D79C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BA63-5140-4F2F-B050-63E01776D08C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6A85-231C-4778-B9C3-95512D79C8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BA63-5140-4F2F-B050-63E01776D08C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6A85-231C-4778-B9C3-95512D79C8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FEBA63-5140-4F2F-B050-63E01776D08C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CC6A85-231C-4778-B9C3-95512D79C8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BA63-5140-4F2F-B050-63E01776D08C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6A85-231C-4778-B9C3-95512D79C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FEBA63-5140-4F2F-B050-63E01776D08C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CC6A85-231C-4778-B9C3-95512D79C8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FEBA63-5140-4F2F-B050-63E01776D08C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CC6A85-231C-4778-B9C3-95512D79C8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9FEBA63-5140-4F2F-B050-63E01776D08C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CC6A85-231C-4778-B9C3-95512D79C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Baylor Model UN Conference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</a:t>
            </a:r>
          </a:p>
          <a:p>
            <a:pPr lvl="1"/>
            <a:r>
              <a:rPr lang="en-US" dirty="0" smtClean="0"/>
              <a:t>October 26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Where</a:t>
            </a:r>
          </a:p>
          <a:p>
            <a:pPr lvl="1"/>
            <a:r>
              <a:rPr lang="en-US" dirty="0" smtClean="0"/>
              <a:t>Baylor University in Waco, Texas</a:t>
            </a:r>
          </a:p>
          <a:p>
            <a:r>
              <a:rPr lang="en-US" dirty="0" smtClean="0"/>
              <a:t>Competitiveness </a:t>
            </a:r>
          </a:p>
          <a:p>
            <a:pPr lvl="1"/>
            <a:r>
              <a:rPr lang="en-US" dirty="0" smtClean="0"/>
              <a:t>“Warm Up” and “Training Conference”</a:t>
            </a:r>
          </a:p>
          <a:p>
            <a:r>
              <a:rPr lang="en-US" dirty="0" smtClean="0"/>
              <a:t>Scale</a:t>
            </a:r>
          </a:p>
          <a:p>
            <a:pPr lvl="1"/>
            <a:r>
              <a:rPr lang="en-US" dirty="0" smtClean="0"/>
              <a:t>State-Wide</a:t>
            </a:r>
          </a:p>
          <a:p>
            <a:r>
              <a:rPr lang="en-US" dirty="0" smtClean="0"/>
              <a:t>Fee</a:t>
            </a:r>
          </a:p>
          <a:p>
            <a:pPr lvl="1"/>
            <a:r>
              <a:rPr lang="en-US" dirty="0" smtClean="0"/>
              <a:t>15 United States Dollars (Lunch is included)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Baylor MUN Committees/Topics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General Assembly First Committee</a:t>
            </a:r>
          </a:p>
          <a:p>
            <a:pPr lvl="1"/>
            <a:r>
              <a:rPr lang="en-US" dirty="0" smtClean="0"/>
              <a:t>Regulating Small Arms and Light Weapons</a:t>
            </a:r>
          </a:p>
          <a:p>
            <a:pPr lvl="1"/>
            <a:r>
              <a:rPr lang="en-US" dirty="0" smtClean="0"/>
              <a:t>Drug Trafficking and Security </a:t>
            </a:r>
          </a:p>
          <a:p>
            <a:r>
              <a:rPr lang="en-US" dirty="0" smtClean="0"/>
              <a:t>General Assembly Second Committee</a:t>
            </a:r>
          </a:p>
          <a:p>
            <a:pPr lvl="1"/>
            <a:r>
              <a:rPr lang="en-US" dirty="0" smtClean="0"/>
              <a:t>Promoting Urban Sustainability</a:t>
            </a:r>
          </a:p>
          <a:p>
            <a:pPr lvl="1"/>
            <a:r>
              <a:rPr lang="en-US" dirty="0" smtClean="0"/>
              <a:t>Promoting Rural Agricultural Technology and Growth</a:t>
            </a:r>
          </a:p>
          <a:p>
            <a:r>
              <a:rPr lang="en-US" dirty="0" smtClean="0"/>
              <a:t>General Assembly Third Committee</a:t>
            </a:r>
          </a:p>
          <a:p>
            <a:pPr lvl="1"/>
            <a:r>
              <a:rPr lang="en-US" dirty="0" smtClean="0"/>
              <a:t>Rights of the Child: Combating Child Pornography</a:t>
            </a:r>
          </a:p>
          <a:p>
            <a:pPr lvl="1"/>
            <a:r>
              <a:rPr lang="en-US" dirty="0" smtClean="0"/>
              <a:t>Media Freedom and Censorship</a:t>
            </a:r>
          </a:p>
          <a:p>
            <a:r>
              <a:rPr lang="en-US" dirty="0" smtClean="0"/>
              <a:t>Security Council</a:t>
            </a:r>
          </a:p>
          <a:p>
            <a:pPr lvl="1"/>
            <a:r>
              <a:rPr lang="en-US" dirty="0" smtClean="0"/>
              <a:t>Drone Strikes</a:t>
            </a:r>
          </a:p>
          <a:p>
            <a:pPr lvl="1"/>
            <a:r>
              <a:rPr lang="en-US" dirty="0" smtClean="0"/>
              <a:t>The Situation in Syria</a:t>
            </a:r>
          </a:p>
          <a:p>
            <a:r>
              <a:rPr lang="en-US" dirty="0" smtClean="0"/>
              <a:t>UNESCO</a:t>
            </a:r>
          </a:p>
          <a:p>
            <a:pPr lvl="1"/>
            <a:r>
              <a:rPr lang="en-US" dirty="0" smtClean="0"/>
              <a:t>Looking beyond the Millennium Development Goals: Combating Discrimination in Education</a:t>
            </a:r>
          </a:p>
          <a:p>
            <a:pPr lvl="1"/>
            <a:r>
              <a:rPr lang="en-US" dirty="0" smtClean="0"/>
              <a:t>Information Communication Technology and the Developing World </a:t>
            </a:r>
          </a:p>
          <a:p>
            <a:r>
              <a:rPr lang="en-US" dirty="0" smtClean="0"/>
              <a:t>World Health Organization</a:t>
            </a:r>
          </a:p>
          <a:p>
            <a:pPr lvl="1"/>
            <a:r>
              <a:rPr lang="en-US" dirty="0" smtClean="0"/>
              <a:t>HIV Research and Prevention</a:t>
            </a:r>
          </a:p>
          <a:p>
            <a:pPr lvl="1"/>
            <a:r>
              <a:rPr lang="en-US" dirty="0" smtClean="0"/>
              <a:t>Immunization and the Eradication of Diseases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Oratory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 essential part of Model United Nations and what you </a:t>
            </a:r>
            <a:r>
              <a:rPr lang="en-US" smtClean="0"/>
              <a:t>will spend much of your time doing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Comfortable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 properly dressed</a:t>
            </a:r>
          </a:p>
          <a:p>
            <a:pPr lvl="1"/>
            <a:r>
              <a:rPr lang="en-US" dirty="0" smtClean="0"/>
              <a:t>Western business attire</a:t>
            </a:r>
          </a:p>
          <a:p>
            <a:r>
              <a:rPr lang="en-US" dirty="0" smtClean="0"/>
              <a:t>Ask for changes if required</a:t>
            </a:r>
          </a:p>
          <a:p>
            <a:pPr lvl="1"/>
            <a:r>
              <a:rPr lang="en-US" dirty="0" smtClean="0"/>
              <a:t>Room temperature, seat position, etc</a:t>
            </a:r>
          </a:p>
          <a:p>
            <a:r>
              <a:rPr lang="en-US" dirty="0" smtClean="0"/>
              <a:t>Know your material</a:t>
            </a:r>
          </a:p>
          <a:p>
            <a:pPr lvl="1"/>
            <a:r>
              <a:rPr lang="en-US" dirty="0" smtClean="0"/>
              <a:t>Do research, have the research with you, and commit the most important parts to memory</a:t>
            </a:r>
          </a:p>
          <a:p>
            <a:r>
              <a:rPr lang="en-US" dirty="0" smtClean="0"/>
              <a:t>Get to know your committee</a:t>
            </a:r>
          </a:p>
          <a:p>
            <a:pPr lvl="1"/>
            <a:r>
              <a:rPr lang="en-US" dirty="0" smtClean="0"/>
              <a:t>Before session make some small talk with delegates and make some new friends (also a good way to gain allies in committee)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Posture and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Posture</a:t>
            </a:r>
          </a:p>
          <a:p>
            <a:pPr lvl="1"/>
            <a:r>
              <a:rPr lang="en-US" dirty="0" smtClean="0"/>
              <a:t>Back straight</a:t>
            </a:r>
          </a:p>
          <a:p>
            <a:pPr lvl="1"/>
            <a:r>
              <a:rPr lang="en-US" dirty="0" smtClean="0"/>
              <a:t>Don’t slouch when sitting</a:t>
            </a:r>
          </a:p>
          <a:p>
            <a:pPr lvl="1"/>
            <a:r>
              <a:rPr lang="en-US" dirty="0" smtClean="0"/>
              <a:t>Head high </a:t>
            </a:r>
          </a:p>
          <a:p>
            <a:pPr lvl="1"/>
            <a:r>
              <a:rPr lang="en-US" dirty="0" smtClean="0"/>
              <a:t>Feet approximately shoulder width </a:t>
            </a:r>
          </a:p>
          <a:p>
            <a:pPr lvl="1"/>
            <a:r>
              <a:rPr lang="en-US" dirty="0" smtClean="0"/>
              <a:t>Hand gestures should be limited (depends on style)</a:t>
            </a:r>
          </a:p>
          <a:p>
            <a:pPr lvl="1"/>
            <a:r>
              <a:rPr lang="en-US" dirty="0" smtClean="0"/>
              <a:t>Elbows should be out, not in</a:t>
            </a:r>
          </a:p>
          <a:p>
            <a:r>
              <a:rPr lang="en-US" dirty="0" smtClean="0"/>
              <a:t>Projection</a:t>
            </a:r>
          </a:p>
          <a:p>
            <a:pPr lvl="1"/>
            <a:r>
              <a:rPr lang="en-US" dirty="0" smtClean="0"/>
              <a:t>Don’t speak quietly</a:t>
            </a:r>
          </a:p>
          <a:p>
            <a:pPr lvl="1"/>
            <a:r>
              <a:rPr lang="en-US" dirty="0" smtClean="0"/>
              <a:t>Shout if you have to (you sound quieter than you think)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you’re shy?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Extreme Nervousness</a:t>
            </a:r>
          </a:p>
          <a:p>
            <a:pPr lvl="1"/>
            <a:r>
              <a:rPr lang="en-US" dirty="0" smtClean="0"/>
              <a:t>Racing heart, sweaty palms, nausea, dizziness, stuttering, twitchiness – happens when you try to “fight” the nervousness</a:t>
            </a:r>
          </a:p>
          <a:p>
            <a:pPr lvl="1"/>
            <a:r>
              <a:rPr lang="en-US" dirty="0" smtClean="0"/>
              <a:t>Accept you’re nervous, don’t try to calm down, use the nervousness to add to your energy</a:t>
            </a:r>
          </a:p>
          <a:p>
            <a:r>
              <a:rPr lang="en-US" dirty="0" smtClean="0"/>
              <a:t>Chronic Intimidation</a:t>
            </a:r>
          </a:p>
          <a:p>
            <a:pPr lvl="1"/>
            <a:r>
              <a:rPr lang="en-US" dirty="0" smtClean="0"/>
              <a:t>Eyes fixed on paper, trembling hands, slumped body, inaudible, rarely raises placard – you’re scared of the crowd</a:t>
            </a:r>
          </a:p>
          <a:p>
            <a:pPr lvl="1"/>
            <a:r>
              <a:rPr lang="en-US" dirty="0" smtClean="0"/>
              <a:t>Don’t worry…</a:t>
            </a:r>
          </a:p>
          <a:p>
            <a:pPr lvl="2"/>
            <a:r>
              <a:rPr lang="en-US" dirty="0" smtClean="0"/>
              <a:t>Your committee isn’t that scary</a:t>
            </a:r>
          </a:p>
          <a:p>
            <a:pPr lvl="2"/>
            <a:r>
              <a:rPr lang="en-US" dirty="0" smtClean="0"/>
              <a:t>Everyone woke up early in the morning on a weekend to debate international politics… they’re not likely to be aggressive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Point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Hook</a:t>
            </a:r>
          </a:p>
          <a:p>
            <a:pPr lvl="1"/>
            <a:r>
              <a:rPr lang="en-US" dirty="0" smtClean="0"/>
              <a:t>Grab the committee’s attention</a:t>
            </a:r>
          </a:p>
          <a:p>
            <a:pPr lvl="1"/>
            <a:r>
              <a:rPr lang="en-US" dirty="0" smtClean="0"/>
              <a:t>Consider using a question, quote, or statistic</a:t>
            </a:r>
          </a:p>
          <a:p>
            <a:r>
              <a:rPr lang="en-US" dirty="0" smtClean="0"/>
              <a:t>Point</a:t>
            </a:r>
          </a:p>
          <a:p>
            <a:pPr lvl="1"/>
            <a:r>
              <a:rPr lang="en-US" dirty="0" smtClean="0"/>
              <a:t>Say ONE thing, what’s the biggest point you’re trying to communicate</a:t>
            </a:r>
          </a:p>
          <a:p>
            <a:r>
              <a:rPr lang="en-US" dirty="0" smtClean="0"/>
              <a:t>Action</a:t>
            </a:r>
          </a:p>
          <a:p>
            <a:pPr lvl="1"/>
            <a:r>
              <a:rPr lang="en-US" dirty="0" smtClean="0"/>
              <a:t>Call the committee to DO SOMETHING. </a:t>
            </a:r>
          </a:p>
          <a:p>
            <a:pPr lvl="2"/>
            <a:r>
              <a:rPr lang="en-US" dirty="0" smtClean="0"/>
              <a:t>Ex) Support your resolution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98</TotalTime>
  <Words>403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Baylor Model UN Conference </vt:lpstr>
      <vt:lpstr>Baylor MUN Committees/Topics </vt:lpstr>
      <vt:lpstr>Oratory </vt:lpstr>
      <vt:lpstr>Getting Comfortable</vt:lpstr>
      <vt:lpstr>Posture and Projection</vt:lpstr>
      <vt:lpstr>So you’re shy?</vt:lpstr>
      <vt:lpstr>Three Point Structure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Oratory</dc:title>
  <dc:creator>Jaemin Baek</dc:creator>
  <cp:lastModifiedBy>Garibay</cp:lastModifiedBy>
  <cp:revision>12</cp:revision>
  <dcterms:created xsi:type="dcterms:W3CDTF">2013-09-04T03:10:17Z</dcterms:created>
  <dcterms:modified xsi:type="dcterms:W3CDTF">2014-09-16T03:28:37Z</dcterms:modified>
</cp:coreProperties>
</file>